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97" r:id="rId27"/>
    <p:sldId id="260" r:id="rId28"/>
    <p:sldId id="264" r:id="rId29"/>
    <p:sldId id="298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4" r:id="rId39"/>
    <p:sldId id="293" r:id="rId40"/>
    <p:sldId id="295" r:id="rId41"/>
    <p:sldId id="299" r:id="rId42"/>
    <p:sldId id="296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1500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4D203A5-7E04-4EED-A912-3102947ED71A}" type="datetimeFigureOut">
              <a:rPr lang="id-ID" smtClean="0"/>
              <a:t>21/08/2017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F6DAF65-BD66-4F23-BF6D-279C5D5B0443}" type="slidenum">
              <a:rPr lang="id-ID" smtClean="0"/>
              <a:t>‹#›</a:t>
            </a:fld>
            <a:endParaRPr lang="id-ID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0927142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203A5-7E04-4EED-A912-3102947ED71A}" type="datetimeFigureOut">
              <a:rPr lang="id-ID" smtClean="0"/>
              <a:t>21/08/2017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AF65-BD66-4F23-BF6D-279C5D5B044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69440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203A5-7E04-4EED-A912-3102947ED71A}" type="datetimeFigureOut">
              <a:rPr lang="id-ID" smtClean="0"/>
              <a:t>21/08/2017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AF65-BD66-4F23-BF6D-279C5D5B044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63038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203A5-7E04-4EED-A912-3102947ED71A}" type="datetimeFigureOut">
              <a:rPr lang="id-ID" smtClean="0"/>
              <a:t>21/08/2017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AF65-BD66-4F23-BF6D-279C5D5B044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4929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D203A5-7E04-4EED-A912-3102947ED71A}" type="datetimeFigureOut">
              <a:rPr lang="id-ID" smtClean="0"/>
              <a:t>21/08/2017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F6DAF65-BD66-4F23-BF6D-279C5D5B0443}" type="slidenum">
              <a:rPr lang="id-ID" smtClean="0"/>
              <a:t>‹#›</a:t>
            </a:fld>
            <a:endParaRPr lang="id-ID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5124942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203A5-7E04-4EED-A912-3102947ED71A}" type="datetimeFigureOut">
              <a:rPr lang="id-ID" smtClean="0"/>
              <a:t>21/08/2017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AF65-BD66-4F23-BF6D-279C5D5B044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46626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203A5-7E04-4EED-A912-3102947ED71A}" type="datetimeFigureOut">
              <a:rPr lang="id-ID" smtClean="0"/>
              <a:t>21/08/2017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AF65-BD66-4F23-BF6D-279C5D5B044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11629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203A5-7E04-4EED-A912-3102947ED71A}" type="datetimeFigureOut">
              <a:rPr lang="id-ID" smtClean="0"/>
              <a:t>21/08/2017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AF65-BD66-4F23-BF6D-279C5D5B044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24251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203A5-7E04-4EED-A912-3102947ED71A}" type="datetimeFigureOut">
              <a:rPr lang="id-ID" smtClean="0"/>
              <a:t>21/08/2017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AF65-BD66-4F23-BF6D-279C5D5B044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68116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D203A5-7E04-4EED-A912-3102947ED71A}" type="datetimeFigureOut">
              <a:rPr lang="id-ID" smtClean="0"/>
              <a:t>21/08/2017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F6DAF65-BD66-4F23-BF6D-279C5D5B0443}" type="slidenum">
              <a:rPr lang="id-ID" smtClean="0"/>
              <a:t>‹#›</a:t>
            </a:fld>
            <a:endParaRPr lang="id-ID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03043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D203A5-7E04-4EED-A912-3102947ED71A}" type="datetimeFigureOut">
              <a:rPr lang="id-ID" smtClean="0"/>
              <a:t>21/08/2017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F6DAF65-BD66-4F23-BF6D-279C5D5B0443}" type="slidenum">
              <a:rPr lang="id-ID" smtClean="0"/>
              <a:t>‹#›</a:t>
            </a:fld>
            <a:endParaRPr lang="id-ID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8328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74D203A5-7E04-4EED-A912-3102947ED71A}" type="datetimeFigureOut">
              <a:rPr lang="id-ID" smtClean="0"/>
              <a:t>21/08/2017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CF6DAF65-BD66-4F23-BF6D-279C5D5B0443}" type="slidenum">
              <a:rPr lang="id-ID" smtClean="0"/>
              <a:t>‹#›</a:t>
            </a:fld>
            <a:endParaRPr lang="id-ID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91563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Fotografi dan Videografi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Guntur Budi Herwanto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579530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Framing</a:t>
            </a:r>
            <a:endParaRPr lang="id-ID" dirty="0"/>
          </a:p>
        </p:txBody>
      </p:sp>
      <p:pic>
        <p:nvPicPr>
          <p:cNvPr id="6146" name="Picture 2" descr="fram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44206"/>
            <a:ext cx="5116868" cy="340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i2.wp.com/digital-photography-school.com/wp-content/uploads/2016/06/natural-framing-tips-2-1.jpg?resize=717&amp;ssl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775" y="2401357"/>
            <a:ext cx="5026025" cy="335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450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Figure to Ground</a:t>
            </a:r>
            <a:endParaRPr lang="id-ID" dirty="0"/>
          </a:p>
        </p:txBody>
      </p:sp>
      <p:pic>
        <p:nvPicPr>
          <p:cNvPr id="7170" name="Picture 2" descr="figuregroun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2409825"/>
            <a:ext cx="47625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blogsimages.adobe.com/creative/files/2015/05/eiffe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199" y="2409825"/>
            <a:ext cx="5655733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779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Fill the Frame</a:t>
            </a:r>
            <a:endParaRPr lang="id-ID" dirty="0"/>
          </a:p>
        </p:txBody>
      </p:sp>
      <p:pic>
        <p:nvPicPr>
          <p:cNvPr id="8194" name="Picture 2" descr="fillfram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171700"/>
            <a:ext cx="4762500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i.pinimg.com/originals/a6/1c/8e/a61c8ebfceb757f2360bcc0c1778286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50" y="2171700"/>
            <a:ext cx="4770290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175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Center Dominant Eye</a:t>
            </a:r>
            <a:endParaRPr lang="id-ID" dirty="0"/>
          </a:p>
        </p:txBody>
      </p:sp>
      <p:pic>
        <p:nvPicPr>
          <p:cNvPr id="9218" name="Picture 2" descr="centerdominantey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9" y="2171700"/>
            <a:ext cx="5096691" cy="303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digital-photography-school.com/wp-content/uploads/2015/06/dominant-ey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2171700"/>
            <a:ext cx="4868862" cy="303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927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Patterns and Repetition</a:t>
            </a:r>
            <a:endParaRPr lang="id-ID" dirty="0"/>
          </a:p>
        </p:txBody>
      </p:sp>
      <p:pic>
        <p:nvPicPr>
          <p:cNvPr id="10242" name="Picture 2" descr="pattern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028" y="2171700"/>
            <a:ext cx="5005072" cy="334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i.pinimg.com/originals/a9/ea/c5/a9eac5804162569b1d795905613e3b5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676" y="2171699"/>
            <a:ext cx="4994274" cy="3343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559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Symmetry</a:t>
            </a:r>
            <a:endParaRPr lang="id-ID" dirty="0"/>
          </a:p>
        </p:txBody>
      </p:sp>
      <p:pic>
        <p:nvPicPr>
          <p:cNvPr id="11266" name="Picture 2" descr="symmetr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99" y="2171700"/>
            <a:ext cx="5131631" cy="337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creators-images.vice.com/content-images/contentimage/no-slug/b06cba2b7438876ef09e1873910341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2171700"/>
            <a:ext cx="5771988" cy="337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241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Depth of Field (DOF)</a:t>
            </a:r>
            <a:endParaRPr lang="id-ID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371600" y="1790700"/>
            <a:ext cx="9601200" cy="3581400"/>
          </a:xfrm>
        </p:spPr>
        <p:txBody>
          <a:bodyPr>
            <a:normAutofit/>
          </a:bodyPr>
          <a:lstStyle/>
          <a:p>
            <a:r>
              <a:rPr lang="id-ID" sz="2800" dirty="0" smtClean="0"/>
              <a:t>Zona fokus</a:t>
            </a:r>
          </a:p>
          <a:p>
            <a:r>
              <a:rPr lang="id-ID" sz="2800" dirty="0" smtClean="0"/>
              <a:t>Di kamera sering disebut Aperture</a:t>
            </a:r>
          </a:p>
          <a:p>
            <a:r>
              <a:rPr lang="id-ID" sz="2800" dirty="0" smtClean="0"/>
              <a:t>Range angka f1.4 – f32</a:t>
            </a:r>
          </a:p>
          <a:p>
            <a:r>
              <a:rPr lang="id-ID" sz="2800" dirty="0" smtClean="0"/>
              <a:t>Semakin kecil angka maka DOF semakin sempit, semakin besar angka semakin lebar DOF nya </a:t>
            </a:r>
          </a:p>
          <a:p>
            <a:pPr lvl="1"/>
            <a:endParaRPr lang="id-ID" sz="2800" dirty="0"/>
          </a:p>
        </p:txBody>
      </p:sp>
      <p:pic>
        <p:nvPicPr>
          <p:cNvPr id="12296" name="Picture 8" descr="PICT0235_m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700" y="4825999"/>
            <a:ext cx="2146301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PICT0236_m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825" y="4825999"/>
            <a:ext cx="2143125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4972050" y="5219700"/>
            <a:ext cx="3562350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14596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00__depth_of_field_f-2.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1912214"/>
            <a:ext cx="4131256" cy="275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201__depth_of_field_f-2.8-f-2.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408" y="188872"/>
            <a:ext cx="4650642" cy="310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202__depth_of_field_f-2.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408" y="3504212"/>
            <a:ext cx="4650642" cy="310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046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Shutter Speed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2800" dirty="0" smtClean="0"/>
              <a:t>Berapa lama shutter terbuka</a:t>
            </a:r>
          </a:p>
          <a:p>
            <a:r>
              <a:rPr lang="id-ID" sz="2800" dirty="0" smtClean="0"/>
              <a:t>Di kamera biasanya diukur dengan detik</a:t>
            </a:r>
          </a:p>
          <a:p>
            <a:pPr lvl="1"/>
            <a:r>
              <a:rPr lang="id-ID" sz="2800" dirty="0" smtClean="0"/>
              <a:t>Contoh: 1/1000, 1/60, 3, 30</a:t>
            </a:r>
          </a:p>
          <a:p>
            <a:r>
              <a:rPr lang="id-ID" sz="2800" dirty="0" smtClean="0"/>
              <a:t>Pakai yang mana? Tergantung..</a:t>
            </a:r>
          </a:p>
          <a:p>
            <a:pPr lvl="1"/>
            <a:r>
              <a:rPr lang="id-ID" sz="2800" dirty="0" smtClean="0"/>
              <a:t>Lihat contoh di slide berikutnya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3341536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shutter-speed-effect-ch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5" y="495300"/>
            <a:ext cx="6299291" cy="558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590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Biography</a:t>
            </a:r>
            <a:endParaRPr lang="id-ID" dirty="0"/>
          </a:p>
        </p:txBody>
      </p:sp>
      <p:pic>
        <p:nvPicPr>
          <p:cNvPr id="1026" name="Picture 2" descr="Foto Guntur Budi Herwanto.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51669" y="1690688"/>
            <a:ext cx="2521131" cy="276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40525" y="1690688"/>
            <a:ext cx="599585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d-ID" sz="2800" dirty="0" smtClean="0"/>
              <a:t>Guntur Budi Herwanto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d-ID" sz="2800" dirty="0" smtClean="0"/>
              <a:t>Dosen Ilmu Komputer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d-ID" sz="2800" dirty="0" smtClean="0"/>
              <a:t>Member of ScienceX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d-ID" sz="2800" dirty="0"/>
              <a:t>Pengalaman motret:</a:t>
            </a:r>
          </a:p>
          <a:p>
            <a:pPr marL="800100" lvl="1" indent="-342900">
              <a:buFontTx/>
              <a:buChar char="-"/>
            </a:pPr>
            <a:r>
              <a:rPr lang="id-ID" sz="2800" dirty="0"/>
              <a:t>Photobucks (SMA)</a:t>
            </a:r>
          </a:p>
          <a:p>
            <a:pPr marL="800100" lvl="1" indent="-342900">
              <a:buFontTx/>
              <a:buChar char="-"/>
            </a:pPr>
            <a:r>
              <a:rPr lang="id-ID" sz="2800" dirty="0"/>
              <a:t>UFO (Kuliah</a:t>
            </a:r>
            <a:r>
              <a:rPr lang="id-ID" sz="2800" dirty="0" smtClean="0"/>
              <a:t>)</a:t>
            </a:r>
          </a:p>
          <a:p>
            <a:pPr marL="800100" lvl="1" indent="-342900">
              <a:buFontTx/>
              <a:buChar char="-"/>
            </a:pPr>
            <a:r>
              <a:rPr lang="id-ID" sz="2800" dirty="0" smtClean="0"/>
              <a:t>ScienceX (Sekarang)</a:t>
            </a:r>
          </a:p>
          <a:p>
            <a:endParaRPr lang="id-ID" sz="2800" dirty="0"/>
          </a:p>
          <a:p>
            <a:endParaRPr lang="id-ID" sz="2800" dirty="0" smtClean="0"/>
          </a:p>
          <a:p>
            <a:r>
              <a:rPr lang="id-ID" sz="2400" i="1" dirty="0" smtClean="0"/>
              <a:t>gunturbudi@ugm.ac.id</a:t>
            </a:r>
          </a:p>
          <a:p>
            <a:r>
              <a:rPr lang="id-ID" sz="2400" i="1" dirty="0"/>
              <a:t>http://sciencex.mipa.ugm.ac.id/</a:t>
            </a:r>
            <a:endParaRPr lang="id-ID" sz="2400" i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8451669" y="4460014"/>
            <a:ext cx="2789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i="1" dirty="0" smtClean="0"/>
              <a:t>gunturbudi.staff.ugm.ac.id</a:t>
            </a:r>
            <a:endParaRPr lang="id-ID" i="1" dirty="0"/>
          </a:p>
        </p:txBody>
      </p:sp>
    </p:spTree>
    <p:extLst>
      <p:ext uri="{BB962C8B-B14F-4D97-AF65-F5344CB8AC3E}">
        <p14:creationId xmlns:p14="http://schemas.microsoft.com/office/powerpoint/2010/main" val="2704471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Berapa Shutter Speednya?</a:t>
            </a:r>
            <a:endParaRPr lang="id-ID" dirty="0"/>
          </a:p>
        </p:txBody>
      </p:sp>
      <p:pic>
        <p:nvPicPr>
          <p:cNvPr id="16386" name="Picture 2" descr="Caspian Tern - 1/2000th of a secon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50" y="2171700"/>
            <a:ext cx="5486400" cy="364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595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Berapa Shutter Speednya?</a:t>
            </a:r>
            <a:endParaRPr lang="id-ID" dirty="0"/>
          </a:p>
        </p:txBody>
      </p:sp>
      <p:pic>
        <p:nvPicPr>
          <p:cNvPr id="17410" name="Picture 2" descr="Waterfall - 5 Second Exposure (Shutter Speed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738" y="1638300"/>
            <a:ext cx="3237656" cy="486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013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Berapa Shutter Speeednya?</a:t>
            </a:r>
            <a:endParaRPr lang="id-ID" dirty="0"/>
          </a:p>
        </p:txBody>
      </p:sp>
      <p:pic>
        <p:nvPicPr>
          <p:cNvPr id="18434" name="Picture 2" descr="https://cdn.davemorrowphotography.com/wp-content/uploads/2016/12/Star-Photography-Tutorial-Cove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50" y="2171700"/>
            <a:ext cx="5848350" cy="3906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460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Berapa Shutter Speeednya?</a:t>
            </a:r>
            <a:endParaRPr lang="id-ID" dirty="0"/>
          </a:p>
        </p:txBody>
      </p:sp>
      <p:pic>
        <p:nvPicPr>
          <p:cNvPr id="19458" name="Picture 2" descr="Clan Destine by Joe Plasmatico on 500p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1949873"/>
            <a:ext cx="7048500" cy="426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596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ISO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2800" dirty="0" smtClean="0"/>
              <a:t>Kepekaan terhadap cahaya</a:t>
            </a:r>
          </a:p>
          <a:p>
            <a:r>
              <a:rPr lang="id-ID" sz="2800" dirty="0" smtClean="0"/>
              <a:t>Semakin besar ISO, gambar semakin noise (tergantung kamera)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2982416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etc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2800" dirty="0" smtClean="0"/>
              <a:t>Masih banyak teknik lain dalam fotografi</a:t>
            </a:r>
          </a:p>
          <a:p>
            <a:r>
              <a:rPr lang="id-ID" sz="2800" dirty="0" smtClean="0"/>
              <a:t>Aturan dan teknik tidak harus dipatuhi, </a:t>
            </a:r>
          </a:p>
          <a:p>
            <a:pPr lvl="1"/>
            <a:r>
              <a:rPr lang="id-ID" sz="2800" dirty="0" smtClean="0"/>
              <a:t>Photography is art, and art doesn’t have rules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2269645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Videografi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3200" dirty="0" smtClean="0"/>
              <a:t>Fotografi yang bergerak</a:t>
            </a:r>
          </a:p>
          <a:p>
            <a:r>
              <a:rPr lang="id-ID" sz="3200" dirty="0" smtClean="0"/>
              <a:t>Dapat menjelaskan story lebih mendalam</a:t>
            </a: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3496580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Teknik Videografi Dasar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3200" dirty="0" smtClean="0"/>
              <a:t>VLOG Gear</a:t>
            </a:r>
          </a:p>
          <a:p>
            <a:r>
              <a:rPr lang="id-ID" sz="3200" dirty="0" smtClean="0"/>
              <a:t>Story</a:t>
            </a:r>
          </a:p>
          <a:p>
            <a:r>
              <a:rPr lang="id-ID" sz="3200" dirty="0" smtClean="0"/>
              <a:t>Camera Movement</a:t>
            </a:r>
          </a:p>
          <a:p>
            <a:r>
              <a:rPr lang="id-ID" sz="3200" dirty="0" smtClean="0"/>
              <a:t>Framing</a:t>
            </a: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1980876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VLOG Gear</a:t>
            </a:r>
            <a:endParaRPr lang="id-ID" dirty="0"/>
          </a:p>
        </p:txBody>
      </p:sp>
      <p:pic>
        <p:nvPicPr>
          <p:cNvPr id="2058" name="Picture 10" descr="http://ni5su28o0no66fic453tnb73.wpengine.netdna-cdn.com/wp-content/uploads/2015/10/vlog-setup-came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752" y="1849346"/>
            <a:ext cx="8572500" cy="448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504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Story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3600" dirty="0" smtClean="0"/>
              <a:t>Opening</a:t>
            </a:r>
          </a:p>
          <a:p>
            <a:r>
              <a:rPr lang="id-ID" sz="3600" dirty="0" smtClean="0"/>
              <a:t>Middle</a:t>
            </a:r>
          </a:p>
          <a:p>
            <a:r>
              <a:rPr lang="id-ID" sz="3600" dirty="0" smtClean="0"/>
              <a:t>Closing</a:t>
            </a:r>
            <a:endParaRPr lang="id-ID" sz="3600" dirty="0"/>
          </a:p>
        </p:txBody>
      </p:sp>
    </p:spTree>
    <p:extLst>
      <p:ext uri="{BB962C8B-B14F-4D97-AF65-F5344CB8AC3E}">
        <p14:creationId xmlns:p14="http://schemas.microsoft.com/office/powerpoint/2010/main" val="932884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Fotografi?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972491"/>
            <a:ext cx="9601200" cy="3581400"/>
          </a:xfrm>
        </p:spPr>
        <p:txBody>
          <a:bodyPr>
            <a:normAutofit/>
          </a:bodyPr>
          <a:lstStyle/>
          <a:p>
            <a:r>
              <a:rPr lang="en-US" sz="2800" dirty="0"/>
              <a:t>the ability to envision a final result in your mind's eye, and then to make it so with your tools at hand.</a:t>
            </a:r>
            <a:endParaRPr lang="id-ID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461" y="3458391"/>
            <a:ext cx="864870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650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Camera Movement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14500"/>
            <a:ext cx="10267950" cy="4724400"/>
          </a:xfrm>
        </p:spPr>
        <p:txBody>
          <a:bodyPr>
            <a:normAutofit lnSpcReduction="10000"/>
          </a:bodyPr>
          <a:lstStyle/>
          <a:p>
            <a:r>
              <a:rPr lang="id-ID" sz="2800" dirty="0" smtClean="0"/>
              <a:t>Tujuannya </a:t>
            </a:r>
            <a:endParaRPr lang="id-ID" sz="2800" dirty="0"/>
          </a:p>
          <a:p>
            <a:pPr lvl="1"/>
            <a:r>
              <a:rPr lang="id-ID" sz="2800" dirty="0"/>
              <a:t>mempercantik visual</a:t>
            </a:r>
          </a:p>
          <a:p>
            <a:pPr lvl="1"/>
            <a:r>
              <a:rPr lang="id-ID" sz="2800" dirty="0"/>
              <a:t>Mempertajam </a:t>
            </a:r>
            <a:r>
              <a:rPr lang="id-ID" sz="2800" dirty="0" smtClean="0"/>
              <a:t>storytelling</a:t>
            </a:r>
          </a:p>
          <a:p>
            <a:r>
              <a:rPr lang="id-ID" sz="2800" dirty="0" smtClean="0"/>
              <a:t>Gerakannya:</a:t>
            </a:r>
          </a:p>
          <a:p>
            <a:pPr lvl="1"/>
            <a:r>
              <a:rPr lang="id-ID" sz="2800" dirty="0" smtClean="0"/>
              <a:t>Tilt</a:t>
            </a:r>
          </a:p>
          <a:p>
            <a:pPr lvl="1"/>
            <a:r>
              <a:rPr lang="id-ID" sz="2800" dirty="0" smtClean="0"/>
              <a:t>Pan</a:t>
            </a:r>
          </a:p>
          <a:p>
            <a:pPr lvl="1"/>
            <a:r>
              <a:rPr lang="id-ID" sz="2800" dirty="0" smtClean="0"/>
              <a:t>Pedestal</a:t>
            </a:r>
          </a:p>
          <a:p>
            <a:pPr lvl="1"/>
            <a:r>
              <a:rPr lang="id-ID" sz="2800" dirty="0" smtClean="0"/>
              <a:t>Crane</a:t>
            </a:r>
          </a:p>
          <a:p>
            <a:pPr lvl="1"/>
            <a:r>
              <a:rPr lang="id-ID" sz="2800" dirty="0" smtClean="0"/>
              <a:t>Track / Dolly</a:t>
            </a:r>
          </a:p>
          <a:p>
            <a:pPr lvl="1"/>
            <a:r>
              <a:rPr lang="id-ID" sz="2800" dirty="0" smtClean="0"/>
              <a:t>Truck / Crab</a:t>
            </a:r>
          </a:p>
        </p:txBody>
      </p:sp>
    </p:spTree>
    <p:extLst>
      <p:ext uri="{BB962C8B-B14F-4D97-AF65-F5344CB8AC3E}">
        <p14:creationId xmlns:p14="http://schemas.microsoft.com/office/powerpoint/2010/main" val="374590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Tilt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71650"/>
            <a:ext cx="9601200" cy="4095750"/>
          </a:xfrm>
        </p:spPr>
        <p:txBody>
          <a:bodyPr>
            <a:normAutofit/>
          </a:bodyPr>
          <a:lstStyle/>
          <a:p>
            <a:r>
              <a:rPr lang="id-ID" sz="3200" dirty="0" smtClean="0"/>
              <a:t>Bergerak pada satu sumbu, mendongak ke atas (tilt-up) dan menunduk (tilt-down)</a:t>
            </a:r>
          </a:p>
          <a:p>
            <a:r>
              <a:rPr lang="id-ID" sz="3200" dirty="0" smtClean="0"/>
              <a:t>Motivasi:</a:t>
            </a:r>
          </a:p>
          <a:p>
            <a:pPr lvl="1"/>
            <a:r>
              <a:rPr lang="id-ID" sz="3200" dirty="0" smtClean="0"/>
              <a:t>Menunjukkan subjek dari atas ke bawah</a:t>
            </a:r>
          </a:p>
          <a:p>
            <a:pPr lvl="1"/>
            <a:r>
              <a:rPr lang="id-ID" sz="3200" dirty="0" smtClean="0"/>
              <a:t>Mengikuti gerakan subject</a:t>
            </a: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3996561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Panning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2800" dirty="0" smtClean="0"/>
              <a:t>Bergerak pada satu sumbu, ke kiri ke kanan</a:t>
            </a:r>
          </a:p>
          <a:p>
            <a:r>
              <a:rPr lang="id-ID" sz="2800" dirty="0" smtClean="0"/>
              <a:t>Sebaiknya dengan tripod </a:t>
            </a:r>
          </a:p>
          <a:p>
            <a:r>
              <a:rPr lang="id-ID" sz="2800" dirty="0" smtClean="0"/>
              <a:t>Pan dengan cepat = swish pan</a:t>
            </a:r>
          </a:p>
          <a:p>
            <a:r>
              <a:rPr lang="id-ID" sz="2800" dirty="0" smtClean="0"/>
              <a:t>Motivasi:</a:t>
            </a:r>
          </a:p>
          <a:p>
            <a:pPr lvl="1"/>
            <a:r>
              <a:rPr lang="id-ID" sz="2800" dirty="0" smtClean="0"/>
              <a:t>Mengikuti gerakan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158951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Pedestal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3200" dirty="0" smtClean="0"/>
              <a:t>Naik dan turun, tidak satu sumbu</a:t>
            </a:r>
          </a:p>
          <a:p>
            <a:r>
              <a:rPr lang="id-ID" sz="3200" dirty="0" smtClean="0"/>
              <a:t>Motivasi</a:t>
            </a:r>
          </a:p>
          <a:p>
            <a:pPr lvl="1"/>
            <a:r>
              <a:rPr lang="id-ID" sz="3200" dirty="0" smtClean="0"/>
              <a:t>Bagus untuk revealing shot</a:t>
            </a: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3267785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Crane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2800" dirty="0" smtClean="0"/>
              <a:t>Biasanya di gunakan di konser-konser, gerakannya cukup ekstrim</a:t>
            </a:r>
          </a:p>
          <a:p>
            <a:r>
              <a:rPr lang="id-ID" sz="2800" dirty="0" smtClean="0"/>
              <a:t>Bisa pakai drone, atau alat bantu crane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4072586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Track/Dolly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2800" dirty="0" smtClean="0"/>
              <a:t>Kamera bergerak maju mundur, dolly-in dolly-out</a:t>
            </a:r>
          </a:p>
          <a:p>
            <a:r>
              <a:rPr lang="id-ID" sz="2800" dirty="0" smtClean="0"/>
              <a:t>Bisa dengan alat bantu tripod </a:t>
            </a:r>
          </a:p>
          <a:p>
            <a:r>
              <a:rPr lang="id-ID" sz="2800" dirty="0" smtClean="0"/>
              <a:t>Motivasi:</a:t>
            </a:r>
          </a:p>
          <a:p>
            <a:pPr lvl="1"/>
            <a:r>
              <a:rPr lang="id-ID" sz="2800" dirty="0" smtClean="0"/>
              <a:t>Misal ketika memasuki sebuah ruangan baru, dolly-in</a:t>
            </a:r>
          </a:p>
          <a:p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1743483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Truck / Crab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z="2800" dirty="0" smtClean="0"/>
              <a:t>Kamera bergerak ke kiri dan ke kanan</a:t>
            </a:r>
          </a:p>
          <a:p>
            <a:r>
              <a:rPr lang="id-ID" sz="2800" dirty="0" smtClean="0"/>
              <a:t>Alat bantu biasanya menggunakan slider / trolly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47827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905000"/>
            <a:ext cx="9601200" cy="3676650"/>
          </a:xfrm>
        </p:spPr>
        <p:txBody>
          <a:bodyPr>
            <a:normAutofit fontScale="90000"/>
          </a:bodyPr>
          <a:lstStyle/>
          <a:p>
            <a:pPr algn="ctr"/>
            <a:r>
              <a:rPr lang="id-ID" dirty="0" smtClean="0"/>
              <a:t>Camera Movement harus ada motivasinya, kalo tidak ada mending dibuat still shot aja</a:t>
            </a:r>
            <a:br>
              <a:rPr lang="id-ID" dirty="0" smtClean="0"/>
            </a:br>
            <a:r>
              <a:rPr lang="id-ID" dirty="0"/>
              <a:t/>
            </a:r>
            <a:br>
              <a:rPr lang="id-ID" dirty="0"/>
            </a:br>
            <a:r>
              <a:rPr lang="id-ID" dirty="0" smtClean="0"/>
              <a:t>Selfie Stick / Gorilla Pod bisa membantu membuat video tidak terlalu “shaky”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09843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Lens Movement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2800" dirty="0" smtClean="0"/>
              <a:t>Perubahan Depth of Field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1880657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Framing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52600"/>
            <a:ext cx="10382250" cy="4819650"/>
          </a:xfrm>
        </p:spPr>
        <p:txBody>
          <a:bodyPr>
            <a:normAutofit/>
          </a:bodyPr>
          <a:lstStyle/>
          <a:p>
            <a:r>
              <a:rPr lang="id-ID" sz="2800" dirty="0" smtClean="0"/>
              <a:t>Dalam video kita harus mengarahkan persepsi penonton, tentang makna pengambilan video</a:t>
            </a:r>
          </a:p>
          <a:p>
            <a:r>
              <a:rPr lang="id-ID" sz="2800" dirty="0" smtClean="0"/>
              <a:t>Cukup banyak jenis framing, yang terkait dengan VLOG:</a:t>
            </a:r>
          </a:p>
          <a:p>
            <a:pPr lvl="1"/>
            <a:r>
              <a:rPr lang="id-ID" sz="2800" dirty="0" smtClean="0"/>
              <a:t>Close up</a:t>
            </a:r>
          </a:p>
          <a:p>
            <a:pPr lvl="1"/>
            <a:r>
              <a:rPr lang="id-ID" sz="2800" dirty="0" smtClean="0"/>
              <a:t>Point of View</a:t>
            </a:r>
          </a:p>
          <a:p>
            <a:pPr lvl="1"/>
            <a:endParaRPr lang="id-ID" sz="2800" dirty="0" smtClean="0"/>
          </a:p>
        </p:txBody>
      </p:sp>
    </p:spTree>
    <p:extLst>
      <p:ext uri="{BB962C8B-B14F-4D97-AF65-F5344CB8AC3E}">
        <p14:creationId xmlns:p14="http://schemas.microsoft.com/office/powerpoint/2010/main" val="1708386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Teknik Fotografi Dasar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2400" dirty="0" smtClean="0"/>
              <a:t>Point of Interest</a:t>
            </a:r>
          </a:p>
          <a:p>
            <a:r>
              <a:rPr lang="id-ID" sz="2400" dirty="0" smtClean="0"/>
              <a:t>Komposisi</a:t>
            </a:r>
          </a:p>
          <a:p>
            <a:r>
              <a:rPr lang="id-ID" sz="2400" dirty="0" smtClean="0"/>
              <a:t>Depth of Field</a:t>
            </a:r>
          </a:p>
          <a:p>
            <a:r>
              <a:rPr lang="id-ID" sz="2400" dirty="0" smtClean="0"/>
              <a:t>Shutter Speed</a:t>
            </a:r>
          </a:p>
          <a:p>
            <a:r>
              <a:rPr lang="id-ID" sz="2400" dirty="0" smtClean="0"/>
              <a:t>ISO</a:t>
            </a:r>
          </a:p>
          <a:p>
            <a:r>
              <a:rPr lang="id-ID" sz="2400" dirty="0" smtClean="0"/>
              <a:t>etc...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1473225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Last but Not Least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3600" dirty="0" smtClean="0"/>
              <a:t>AUDIO QUALITY</a:t>
            </a:r>
          </a:p>
          <a:p>
            <a:r>
              <a:rPr lang="id-ID" sz="3600" dirty="0" smtClean="0"/>
              <a:t>EDITING</a:t>
            </a:r>
            <a:endParaRPr lang="id-ID" sz="3600" dirty="0"/>
          </a:p>
          <a:p>
            <a:pPr lvl="1"/>
            <a:r>
              <a:rPr lang="id-ID" sz="3600" dirty="0"/>
              <a:t>Transisi, </a:t>
            </a:r>
            <a:r>
              <a:rPr lang="id-ID" sz="3600" dirty="0" smtClean="0"/>
              <a:t>Audio</a:t>
            </a:r>
          </a:p>
          <a:p>
            <a:r>
              <a:rPr lang="id-ID" sz="3600" dirty="0"/>
              <a:t>GET SOME INSPIRATIONS!</a:t>
            </a:r>
            <a:endParaRPr lang="id-ID" sz="3600" dirty="0" smtClean="0"/>
          </a:p>
          <a:p>
            <a:pPr lvl="1"/>
            <a:endParaRPr lang="id-ID" sz="3600" dirty="0" smtClean="0"/>
          </a:p>
          <a:p>
            <a:pPr marL="530352" lvl="1" indent="0">
              <a:buNone/>
            </a:pPr>
            <a:endParaRPr lang="id-ID" sz="3600" dirty="0" smtClean="0"/>
          </a:p>
          <a:p>
            <a:pPr lvl="1"/>
            <a:endParaRPr lang="id-ID" sz="3600" dirty="0"/>
          </a:p>
        </p:txBody>
      </p:sp>
    </p:spTree>
    <p:extLst>
      <p:ext uri="{BB962C8B-B14F-4D97-AF65-F5344CB8AC3E}">
        <p14:creationId xmlns:p14="http://schemas.microsoft.com/office/powerpoint/2010/main" val="1641620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FINAL NOTES</a:t>
            </a:r>
            <a:endParaRPr lang="id-ID" dirty="0"/>
          </a:p>
        </p:txBody>
      </p:sp>
      <p:sp>
        <p:nvSpPr>
          <p:cNvPr id="4" name="AutoShape 2" descr="http://sciencex.mipa.ugm.ac.id/wp-content/uploads/2017/06/poster-lomba-vidio-dan-foto.jpg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id-ID" sz="2800" dirty="0"/>
              <a:t>http://sciencex.mipa.ugm.ac.id/videography-and-photography-competition-mipa-untuk-indonesia</a:t>
            </a:r>
            <a:r>
              <a:rPr lang="id-ID" sz="2800" dirty="0" smtClean="0"/>
              <a:t>/</a:t>
            </a:r>
          </a:p>
          <a:p>
            <a:r>
              <a:rPr lang="id-ID" sz="2800" dirty="0" smtClean="0"/>
              <a:t>Daftar di : goo.gl/rebuJI</a:t>
            </a:r>
          </a:p>
          <a:p>
            <a:pPr marL="0" indent="0">
              <a:buNone/>
            </a:pP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855915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50" y="2343150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id-ID" sz="6000" dirty="0" smtClean="0"/>
              <a:t>MATURNUWUN</a:t>
            </a:r>
            <a:endParaRPr lang="id-ID" sz="6000" dirty="0"/>
          </a:p>
        </p:txBody>
      </p:sp>
    </p:spTree>
    <p:extLst>
      <p:ext uri="{BB962C8B-B14F-4D97-AF65-F5344CB8AC3E}">
        <p14:creationId xmlns:p14="http://schemas.microsoft.com/office/powerpoint/2010/main" val="4030966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Point of Interest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2400" dirty="0" smtClean="0"/>
              <a:t>Sebelum anda menekan tombol shutter, tanyakan kepada diri anda:</a:t>
            </a:r>
          </a:p>
          <a:p>
            <a:pPr lvl="1"/>
            <a:r>
              <a:rPr lang="id-ID" sz="2400" dirty="0"/>
              <a:t>Apa fokus perhatian yang ada pada foto?</a:t>
            </a:r>
          </a:p>
          <a:p>
            <a:pPr lvl="1"/>
            <a:r>
              <a:rPr lang="id-ID" sz="2400" dirty="0"/>
              <a:t>Apa objeknya?</a:t>
            </a:r>
          </a:p>
          <a:p>
            <a:pPr lvl="1"/>
            <a:r>
              <a:rPr lang="id-ID" sz="2400" dirty="0"/>
              <a:t>Apakah objek yang akan saya foto terlihat jelas?</a:t>
            </a:r>
          </a:p>
          <a:p>
            <a:endParaRPr lang="id-ID" sz="2400" dirty="0" smtClean="0"/>
          </a:p>
          <a:p>
            <a:r>
              <a:rPr lang="id-ID" sz="2400" dirty="0" smtClean="0"/>
              <a:t>Penentuan komposisi dan teknik memotret yang baik akan membantu membuat point of interest lebih “stand out”</a:t>
            </a:r>
          </a:p>
          <a:p>
            <a:pPr lvl="1"/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3250467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Komposisi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599" y="2285999"/>
            <a:ext cx="10384971" cy="3331030"/>
          </a:xfrm>
        </p:spPr>
        <p:txBody>
          <a:bodyPr numCol="2">
            <a:noAutofit/>
          </a:bodyPr>
          <a:lstStyle/>
          <a:p>
            <a:r>
              <a:rPr lang="id-ID" sz="2800" dirty="0" smtClean="0"/>
              <a:t>Rule of Thirds</a:t>
            </a:r>
          </a:p>
          <a:p>
            <a:r>
              <a:rPr lang="id-ID" sz="2800" dirty="0" smtClean="0"/>
              <a:t>Leading Lines</a:t>
            </a:r>
          </a:p>
          <a:p>
            <a:r>
              <a:rPr lang="id-ID" sz="2800" dirty="0" smtClean="0"/>
              <a:t>Diagonals</a:t>
            </a:r>
          </a:p>
          <a:p>
            <a:r>
              <a:rPr lang="id-ID" sz="2800" dirty="0" smtClean="0"/>
              <a:t>Framing</a:t>
            </a:r>
          </a:p>
          <a:p>
            <a:r>
              <a:rPr lang="id-ID" sz="2800" dirty="0" smtClean="0"/>
              <a:t>Figure to Ground</a:t>
            </a:r>
          </a:p>
          <a:p>
            <a:r>
              <a:rPr lang="id-ID" sz="2800" dirty="0" smtClean="0"/>
              <a:t>Fill the Frame</a:t>
            </a:r>
          </a:p>
          <a:p>
            <a:r>
              <a:rPr lang="id-ID" sz="2800" dirty="0" smtClean="0"/>
              <a:t>Center Dominant Eye</a:t>
            </a:r>
          </a:p>
          <a:p>
            <a:r>
              <a:rPr lang="id-ID" sz="2800" dirty="0" smtClean="0"/>
              <a:t>Patterns and Repetition</a:t>
            </a:r>
          </a:p>
          <a:p>
            <a:r>
              <a:rPr lang="id-ID" sz="2800" dirty="0" smtClean="0"/>
              <a:t>Symmetry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4124878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Rule of Thirds</a:t>
            </a:r>
            <a:endParaRPr lang="id-ID" dirty="0"/>
          </a:p>
        </p:txBody>
      </p:sp>
      <p:pic>
        <p:nvPicPr>
          <p:cNvPr id="3074" name="Picture 2" descr="third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70" y="1580388"/>
            <a:ext cx="4400550" cy="264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ecvphoto.weebly.com/uploads/1/5/4/7/15476082/6213932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580388"/>
            <a:ext cx="3520439" cy="264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photographymad.com/files/images/rule-of-thirds-vertic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872" y="4425335"/>
            <a:ext cx="3148148" cy="209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www.slrlounge.com/wp-content/uploads/2015/06/cinematography-rule-of-third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425335"/>
            <a:ext cx="3756345" cy="209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240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Leading Lines</a:t>
            </a:r>
            <a:endParaRPr lang="id-ID" dirty="0"/>
          </a:p>
        </p:txBody>
      </p:sp>
      <p:pic>
        <p:nvPicPr>
          <p:cNvPr id="4098" name="Picture 2" descr="leadinglin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34366"/>
            <a:ext cx="47625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50" y="1650921"/>
            <a:ext cx="5459514" cy="322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453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Diagonals</a:t>
            </a:r>
            <a:br>
              <a:rPr lang="id-ID" dirty="0" smtClean="0"/>
            </a:br>
            <a:endParaRPr lang="id-ID" dirty="0"/>
          </a:p>
        </p:txBody>
      </p:sp>
      <p:pic>
        <p:nvPicPr>
          <p:cNvPr id="5122" name="Picture 2" descr="diagonal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920875"/>
            <a:ext cx="47625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i1.wp.com/ppcdn.500px.org/65831519/d97408cfc37a092b873310279182c0f2c47968ca/4.jpg?ssl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437" y="1920875"/>
            <a:ext cx="4787984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08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1583</TotalTime>
  <Words>528</Words>
  <Application>Microsoft Office PowerPoint</Application>
  <PresentationFormat>Widescreen</PresentationFormat>
  <Paragraphs>140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Arial</vt:lpstr>
      <vt:lpstr>Franklin Gothic Book</vt:lpstr>
      <vt:lpstr>Crop</vt:lpstr>
      <vt:lpstr>Fotografi dan Videografi</vt:lpstr>
      <vt:lpstr>Biography</vt:lpstr>
      <vt:lpstr>Fotografi?</vt:lpstr>
      <vt:lpstr>Teknik Fotografi Dasar</vt:lpstr>
      <vt:lpstr>Point of Interest</vt:lpstr>
      <vt:lpstr>Komposisi</vt:lpstr>
      <vt:lpstr>Rule of Thirds</vt:lpstr>
      <vt:lpstr>Leading Lines</vt:lpstr>
      <vt:lpstr>Diagonals </vt:lpstr>
      <vt:lpstr>Framing</vt:lpstr>
      <vt:lpstr>Figure to Ground</vt:lpstr>
      <vt:lpstr>Fill the Frame</vt:lpstr>
      <vt:lpstr>Center Dominant Eye</vt:lpstr>
      <vt:lpstr>Patterns and Repetition</vt:lpstr>
      <vt:lpstr>Symmetry</vt:lpstr>
      <vt:lpstr>Depth of Field (DOF)</vt:lpstr>
      <vt:lpstr>PowerPoint Presentation</vt:lpstr>
      <vt:lpstr>Shutter Speed</vt:lpstr>
      <vt:lpstr>PowerPoint Presentation</vt:lpstr>
      <vt:lpstr>Berapa Shutter Speednya?</vt:lpstr>
      <vt:lpstr>Berapa Shutter Speednya?</vt:lpstr>
      <vt:lpstr>Berapa Shutter Speeednya?</vt:lpstr>
      <vt:lpstr>Berapa Shutter Speeednya?</vt:lpstr>
      <vt:lpstr>ISO</vt:lpstr>
      <vt:lpstr>etc</vt:lpstr>
      <vt:lpstr>Videografi</vt:lpstr>
      <vt:lpstr>Teknik Videografi Dasar</vt:lpstr>
      <vt:lpstr>VLOG Gear</vt:lpstr>
      <vt:lpstr>Story</vt:lpstr>
      <vt:lpstr>Camera Movement</vt:lpstr>
      <vt:lpstr>Tilt</vt:lpstr>
      <vt:lpstr>Panning</vt:lpstr>
      <vt:lpstr>Pedestal</vt:lpstr>
      <vt:lpstr>Crane</vt:lpstr>
      <vt:lpstr>Track/Dolly</vt:lpstr>
      <vt:lpstr>Truck / Crab</vt:lpstr>
      <vt:lpstr>Camera Movement harus ada motivasinya, kalo tidak ada mending dibuat still shot aja  Selfie Stick / Gorilla Pod bisa membantu membuat video tidak terlalu “shaky”</vt:lpstr>
      <vt:lpstr>Lens Movement</vt:lpstr>
      <vt:lpstr>Framing</vt:lpstr>
      <vt:lpstr>Last but Not Least</vt:lpstr>
      <vt:lpstr>FINAL NOTES</vt:lpstr>
      <vt:lpstr>MATURNUWUN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Fotografi dan Videografi</dc:title>
  <dc:creator>Guntur Budi Herwanto</dc:creator>
  <cp:lastModifiedBy>Guntur Budi Herwanto</cp:lastModifiedBy>
  <cp:revision>48</cp:revision>
  <dcterms:created xsi:type="dcterms:W3CDTF">2017-08-20T23:58:33Z</dcterms:created>
  <dcterms:modified xsi:type="dcterms:W3CDTF">2017-08-22T02:21:56Z</dcterms:modified>
</cp:coreProperties>
</file>